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63" r:id="rId9"/>
    <p:sldId id="264" r:id="rId10"/>
    <p:sldId id="265" r:id="rId11"/>
    <p:sldId id="269" r:id="rId12"/>
    <p:sldId id="266" r:id="rId13"/>
    <p:sldId id="270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8DCA7-F84D-4F64-BA2F-544252AD0A46}" type="datetimeFigureOut">
              <a:rPr lang="uk-UA" smtClean="0"/>
              <a:t>27.10.2024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21F48-6CBD-49AF-BC1D-6FFC2CCCA4B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3590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21F48-6CBD-49AF-BC1D-6FFC2CCCA4BB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1790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27.10.2024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3528391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КУРСОВИЙ ПРОЄКТ</a:t>
            </a:r>
            <a:br>
              <a:rPr lang="uk-UA" b="1" dirty="0"/>
            </a:br>
            <a:r>
              <a:rPr lang="uk-UA" sz="4000" b="1" dirty="0"/>
              <a:t>на тему: </a:t>
            </a:r>
            <a:r>
              <a:rPr lang="ru-RU" sz="4000" b="1" dirty="0"/>
              <a:t>Система </a:t>
            </a:r>
            <a:r>
              <a:rPr lang="ru-RU" sz="4000" b="1" noProof="1"/>
              <a:t>управління</a:t>
            </a:r>
            <a:r>
              <a:rPr lang="ru-RU" sz="4000" b="1" dirty="0"/>
              <a:t> базою </a:t>
            </a:r>
            <a:r>
              <a:rPr lang="ru-RU" sz="4000" b="1" noProof="1"/>
              <a:t>даних</a:t>
            </a:r>
            <a:r>
              <a:rPr lang="ru-RU" sz="4000" b="1" dirty="0"/>
              <a:t>  «</a:t>
            </a:r>
            <a:r>
              <a:rPr lang="ru-RU" sz="4000" b="1" dirty="0" err="1"/>
              <a:t>Готель</a:t>
            </a:r>
            <a:r>
              <a:rPr lang="ru-RU" sz="4000" b="1" dirty="0"/>
              <a:t>» </a:t>
            </a:r>
            <a:br>
              <a:rPr lang="ru-RU" sz="4000" b="1" dirty="0"/>
            </a:br>
            <a:br>
              <a:rPr lang="uk-UA" dirty="0"/>
            </a:br>
            <a:r>
              <a:rPr lang="uk-UA" sz="2500" dirty="0"/>
              <a:t>з дисципліни</a:t>
            </a:r>
            <a:br>
              <a:rPr lang="uk-UA" sz="2500" dirty="0"/>
            </a:br>
            <a:r>
              <a:rPr lang="uk-UA" sz="2500" dirty="0"/>
              <a:t>Принципи конструювання програмного забезпечення</a:t>
            </a:r>
            <a:br>
              <a:rPr lang="uk-UA" sz="2200" dirty="0"/>
            </a:br>
            <a:endParaRPr lang="uk-UA" sz="2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39752" y="5733256"/>
            <a:ext cx="6400800" cy="694928"/>
          </a:xfrm>
        </p:spPr>
        <p:txBody>
          <a:bodyPr/>
          <a:lstStyle/>
          <a:p>
            <a:pPr algn="r"/>
            <a:r>
              <a:rPr lang="uk-UA" noProof="1">
                <a:solidFill>
                  <a:schemeClr val="tx1"/>
                </a:solidFill>
              </a:rPr>
              <a:t>Викона</a:t>
            </a:r>
            <a:r>
              <a:rPr lang="ru-RU" dirty="0">
                <a:solidFill>
                  <a:schemeClr val="tx1"/>
                </a:solidFill>
              </a:rPr>
              <a:t>ла</a:t>
            </a:r>
            <a:r>
              <a:rPr lang="uk-UA" dirty="0">
                <a:solidFill>
                  <a:schemeClr val="tx1"/>
                </a:solidFill>
              </a:rPr>
              <a:t>: Худенко Ю.С.</a:t>
            </a:r>
          </a:p>
        </p:txBody>
      </p:sp>
    </p:spTree>
    <p:extLst>
      <p:ext uri="{BB962C8B-B14F-4D97-AF65-F5344CB8AC3E}">
        <p14:creationId xmlns:p14="http://schemas.microsoft.com/office/powerpoint/2010/main" val="3021098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Опис користувацького інтерфейсу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F70A8-F06C-A213-D5A6-588CFEC00E54}"/>
              </a:ext>
            </a:extLst>
          </p:cNvPr>
          <p:cNvSpPr txBox="1"/>
          <p:nvPr/>
        </p:nvSpPr>
        <p:spPr>
          <a:xfrm>
            <a:off x="95607" y="4365104"/>
            <a:ext cx="3972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</a:t>
            </a:r>
            <a:r>
              <a:rPr lang="ru-RU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8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spc="-15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ікно</a:t>
            </a:r>
            <a:r>
              <a:rPr lang="ru-RU" sz="1800" spc="-1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програми для редагування </a:t>
            </a:r>
            <a:r>
              <a:rPr lang="ru-RU" noProof="1">
                <a:latin typeface="Times New Roman" panose="02020603050405020304" pitchFamily="18" charset="0"/>
                <a:ea typeface="Times New Roman" panose="02020603050405020304" pitchFamily="18" charset="0"/>
              </a:rPr>
              <a:t>даних</a:t>
            </a:r>
            <a:endParaRPr lang="ru-RU" sz="1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086D4-383C-7DAB-5DCD-0E3840A45CA8}"/>
              </a:ext>
            </a:extLst>
          </p:cNvPr>
          <p:cNvSpPr txBox="1"/>
          <p:nvPr/>
        </p:nvSpPr>
        <p:spPr>
          <a:xfrm>
            <a:off x="5391010" y="5410090"/>
            <a:ext cx="3888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</a:t>
            </a:r>
            <a:r>
              <a:rPr lang="ru-RU" sz="1800" spc="-25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pc="-25" noProof="1"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ru-RU" sz="1800" spc="-15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1800" spc="-15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</a:t>
            </a:r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ікно</a:t>
            </a:r>
            <a:r>
              <a:rPr lang="ru-RU" sz="1800" spc="-1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програми для </a:t>
            </a:r>
          </a:p>
          <a:p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видалення </a:t>
            </a:r>
            <a:r>
              <a:rPr lang="ru-RU" noProof="1">
                <a:latin typeface="Times New Roman" panose="02020603050405020304" pitchFamily="18" charset="0"/>
                <a:ea typeface="Times New Roman" panose="02020603050405020304" pitchFamily="18" charset="0"/>
              </a:rPr>
              <a:t>даих</a:t>
            </a:r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з повідомленням</a:t>
            </a:r>
          </a:p>
          <a:p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 успішне виконання операції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94BCF3-EB75-4FB3-A933-4840D51E2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36948"/>
            <a:ext cx="4925112" cy="30865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88D561-3F70-44BE-9CF5-4F2886E74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435" y="2204864"/>
            <a:ext cx="5068007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E4FCF0-D6D6-44F5-B588-7D99D570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572"/>
            <a:ext cx="5210902" cy="322942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4E9CC-02EE-7552-1DC0-D99C63DD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b="1" dirty="0"/>
              <a:t>Опис користувацького інтерфейсу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F3435-035A-F38B-0ABF-93726790695A}"/>
              </a:ext>
            </a:extLst>
          </p:cNvPr>
          <p:cNvSpPr txBox="1"/>
          <p:nvPr/>
        </p:nvSpPr>
        <p:spPr>
          <a:xfrm>
            <a:off x="4137248" y="5938347"/>
            <a:ext cx="457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</a:t>
            </a:r>
            <a:r>
              <a:rPr lang="uk-UA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</a:t>
            </a:r>
            <a:r>
              <a:rPr lang="uk-UA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uk-UA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Посібник користувача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2E80E-1FB0-B24C-7BDD-F5ACFE03BD12}"/>
              </a:ext>
            </a:extLst>
          </p:cNvPr>
          <p:cNvSpPr txBox="1"/>
          <p:nvPr/>
        </p:nvSpPr>
        <p:spPr>
          <a:xfrm>
            <a:off x="47104" y="4794879"/>
            <a:ext cx="3552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</a:t>
            </a:r>
            <a:r>
              <a:rPr lang="ru-RU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spc="-15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ікно</a:t>
            </a:r>
            <a:r>
              <a:rPr lang="ru-RU" sz="1800" spc="-1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програми </a:t>
            </a:r>
          </a:p>
          <a:p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перегляду об’єктів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21619D-F962-4068-BBCA-711214DAE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24"/>
          <a:stretch/>
        </p:blipFill>
        <p:spPr>
          <a:xfrm>
            <a:off x="3203848" y="2708921"/>
            <a:ext cx="6048672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>
            <a:normAutofit/>
          </a:bodyPr>
          <a:lstStyle/>
          <a:p>
            <a:r>
              <a:rPr lang="uk-UA" sz="4000" b="1" dirty="0"/>
              <a:t>ВИСНОВКИ</a:t>
            </a:r>
            <a:endParaRPr lang="uk-UA" sz="4000" dirty="0">
              <a:effectLst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760437"/>
            <a:ext cx="8640960" cy="569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 результаті виконання курсового </a:t>
            </a:r>
            <a:r>
              <a:rPr lang="uk-UA" sz="20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проєкту</a:t>
            </a:r>
            <a:r>
              <a:rPr lang="uk-UA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розроблена система управління базою даних «Готель» для комп’ютерів, які працюють під керуванням ОС Windows.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2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Розроблене програмне забезпечення має наступні можливості: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630555" algn="l"/>
              </a:tabLst>
            </a:pPr>
            <a:r>
              <a:rPr lang="uk-UA" sz="2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Можливість додавання, видалення, редагування записів.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630555" algn="l"/>
              </a:tabLst>
            </a:pPr>
            <a:r>
              <a:rPr lang="uk-UA" sz="2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Сортування та пошук серед записів в базі даних.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630555" algn="l"/>
              </a:tabLst>
            </a:pPr>
            <a:r>
              <a:rPr lang="uk-UA" sz="2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Перевірку коректності введення даних та обробку виключень.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630555" algn="l"/>
              </a:tabLst>
            </a:pPr>
            <a:r>
              <a:rPr lang="uk-UA" sz="2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Збереження даних у файл.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630555" algn="l"/>
              </a:tabLst>
            </a:pPr>
            <a:r>
              <a:rPr lang="uk-UA" sz="2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Зчитування даних з файлу.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630555" algn="l"/>
              </a:tabLst>
            </a:pPr>
            <a:r>
              <a:rPr lang="uk-UA" sz="2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Перегляд записів в базі даних.</a:t>
            </a:r>
          </a:p>
        </p:txBody>
      </p:sp>
    </p:spTree>
    <p:extLst>
      <p:ext uri="{BB962C8B-B14F-4D97-AF65-F5344CB8AC3E}">
        <p14:creationId xmlns:p14="http://schemas.microsoft.com/office/powerpoint/2010/main" val="62005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326C2-7D61-CD27-5783-CD6AF430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000" b="1" dirty="0"/>
              <a:t>Відео-ролик роботи програми</a:t>
            </a:r>
          </a:p>
        </p:txBody>
      </p:sp>
      <p:pic>
        <p:nvPicPr>
          <p:cNvPr id="4" name="Відео ролик про роботу програми">
            <a:hlinkClick r:id="" action="ppaction://media"/>
            <a:extLst>
              <a:ext uri="{FF2B5EF4-FFF2-40B4-BE49-F238E27FC236}">
                <a16:creationId xmlns:a16="http://schemas.microsoft.com/office/drawing/2014/main" id="{8EBDD57E-66D1-446A-BB82-14460A4A9D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815" y="1556792"/>
            <a:ext cx="7900370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9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Мета роботи та постановка задачі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1340768"/>
            <a:ext cx="8280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200" i="1" dirty="0"/>
              <a:t>Мета роботи </a:t>
            </a:r>
            <a:r>
              <a:rPr lang="ru-RU" sz="2200" noProof="1"/>
              <a:t>полягає у розробці системи управління базою даних </a:t>
            </a:r>
            <a:r>
              <a:rPr lang="ru-RU" sz="2200" dirty="0"/>
              <a:t>«</a:t>
            </a:r>
            <a:r>
              <a:rPr lang="ru-RU" sz="2200" dirty="0" err="1"/>
              <a:t>Готель</a:t>
            </a:r>
            <a:r>
              <a:rPr lang="ru-RU" sz="2200" dirty="0"/>
              <a:t>» для </a:t>
            </a:r>
            <a:r>
              <a:rPr lang="ru-RU" sz="2200" noProof="1"/>
              <a:t>комп’ютерів</a:t>
            </a:r>
            <a:r>
              <a:rPr lang="uk-UA" sz="2200" dirty="0"/>
              <a:t>, які працюють під керуванням ОС</a:t>
            </a:r>
            <a:r>
              <a:rPr lang="en-US" sz="2200" dirty="0"/>
              <a:t> Windows</a:t>
            </a:r>
            <a:r>
              <a:rPr lang="uk-UA" sz="2200" dirty="0"/>
              <a:t>.</a:t>
            </a:r>
          </a:p>
          <a:p>
            <a:pPr algn="just"/>
            <a:endParaRPr lang="uk-UA" sz="2200" dirty="0"/>
          </a:p>
          <a:p>
            <a:pPr algn="just"/>
            <a:r>
              <a:rPr lang="uk-UA" sz="2200" i="1" u="sng" dirty="0"/>
              <a:t>Постановка задачі</a:t>
            </a:r>
            <a:r>
              <a:rPr lang="uk-UA" sz="2200" u="sng" dirty="0"/>
              <a:t>: </a:t>
            </a:r>
          </a:p>
          <a:p>
            <a:pPr algn="just"/>
            <a:endParaRPr lang="uk-UA" sz="2200" u="sng" dirty="0"/>
          </a:p>
          <a:p>
            <a:pPr algn="just"/>
            <a:r>
              <a:rPr lang="ru-RU" sz="2200" b="0" i="0" u="none" strike="noStrike" baseline="0" noProof="1">
                <a:solidFill>
                  <a:srgbClr val="000000"/>
                </a:solidFill>
              </a:rPr>
              <a:t>В базу даних заносяться дані про клієнта: ПІБ гостя, серія та номер паспорта, дата народження гостя, номер та тип кімнати, дата в’їзду та виїзду. </a:t>
            </a:r>
          </a:p>
          <a:p>
            <a:pPr algn="just"/>
            <a:r>
              <a:rPr lang="ru-RU" sz="2200" b="0" i="0" u="none" strike="noStrike" baseline="0" noProof="1">
                <a:solidFill>
                  <a:srgbClr val="000000"/>
                </a:solidFill>
              </a:rPr>
              <a:t>Реалізувати пошук певного клієнта за номером кімнати.</a:t>
            </a:r>
            <a:r>
              <a:rPr lang="ru-RU" sz="2200" b="0" i="0" u="none" strike="noStrike" baseline="0" noProof="1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pPr algn="just"/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pPr algn="just"/>
            <a:endParaRPr lang="uk-UA" sz="2200" u="sng" dirty="0"/>
          </a:p>
        </p:txBody>
      </p:sp>
    </p:spTree>
    <p:extLst>
      <p:ext uri="{BB962C8B-B14F-4D97-AF65-F5344CB8AC3E}">
        <p14:creationId xmlns:p14="http://schemas.microsoft.com/office/powerpoint/2010/main" val="216064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uk-UA" sz="4000" b="1" dirty="0"/>
              <a:t>Вихідні дані до </a:t>
            </a:r>
            <a:r>
              <a:rPr lang="uk-UA" sz="4000" b="1" dirty="0" err="1"/>
              <a:t>проєкту</a:t>
            </a:r>
            <a:endParaRPr lang="uk-UA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1340768"/>
            <a:ext cx="8280920" cy="5212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buSzPts val="1400"/>
              <a:buFont typeface="Wingdings" panose="05000000000000000000" pitchFamily="2" charset="2"/>
              <a:buChar char="§"/>
            </a:pPr>
            <a:r>
              <a:rPr lang="uk-UA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розробити базу даних – текстовий файл, в який будуть заноситись дані про клієнта;</a:t>
            </a:r>
          </a:p>
          <a:p>
            <a:pPr marL="742950" lvl="1" indent="-285750">
              <a:lnSpc>
                <a:spcPct val="107000"/>
              </a:lnSpc>
              <a:buSzPts val="1400"/>
              <a:buFont typeface="Wingdings" panose="05000000000000000000" pitchFamily="2" charset="2"/>
              <a:buChar char="§"/>
            </a:pPr>
            <a:r>
              <a:rPr lang="uk-UA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розробити можливість додавати нові записи в базу даних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buSzPts val="1400"/>
              <a:buFont typeface="Wingdings" panose="05000000000000000000" pitchFamily="2" charset="2"/>
              <a:buChar char="§"/>
            </a:pPr>
            <a:r>
              <a:rPr lang="uk-UA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розробити можливість переглядати записи в базі даних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uk-UA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</a:t>
            </a:r>
          </a:p>
          <a:p>
            <a:pPr marL="742950" lvl="1" indent="-285750">
              <a:lnSpc>
                <a:spcPct val="107000"/>
              </a:lnSpc>
              <a:buSzPts val="1400"/>
              <a:buFont typeface="Wingdings" panose="05000000000000000000" pitchFamily="2" charset="2"/>
              <a:buChar char="§"/>
            </a:pPr>
            <a:r>
              <a:rPr lang="uk-UA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розробити можливість змінювати записи в базі даних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SzPts val="1400"/>
              <a:buFont typeface="Wingdings" panose="05000000000000000000" pitchFamily="2" charset="2"/>
              <a:buChar char="§"/>
            </a:pPr>
            <a:r>
              <a:rPr lang="uk-UA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розробити можливість видаляти записи з бази даних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SzPts val="1400"/>
              <a:buFont typeface="Wingdings" panose="05000000000000000000" pitchFamily="2" charset="2"/>
              <a:buChar char="§"/>
            </a:pPr>
            <a:r>
              <a:rPr lang="uk-UA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розробити можливість сортувати записи в базі даних за номером кімнати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SzPts val="1400"/>
              <a:buFont typeface="Wingdings" panose="05000000000000000000" pitchFamily="2" charset="2"/>
              <a:buChar char="§"/>
            </a:pPr>
            <a:r>
              <a:rPr lang="uk-UA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розробити збереження даних у файл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400"/>
              <a:buFont typeface="Wingdings" panose="05000000000000000000" pitchFamily="2" charset="2"/>
              <a:buChar char="§"/>
            </a:pPr>
            <a:r>
              <a:rPr lang="uk-UA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розробити пошук клієнта за номером кімнати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2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400"/>
              <a:buFont typeface="Wingdings" panose="05000000000000000000" pitchFamily="2" charset="2"/>
              <a:buChar char="§"/>
            </a:pPr>
            <a:r>
              <a:rPr lang="uk-UA" sz="2400" dirty="0">
                <a:effectLst/>
                <a:ea typeface="Times New Roman" panose="02020603050405020304" pitchFamily="18" charset="0"/>
              </a:rPr>
              <a:t>розробити виведення номерів готелю та їхньої вартості 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;</a:t>
            </a:r>
            <a:endParaRPr lang="ru-RU" sz="2400" noProof="1"/>
          </a:p>
          <a:p>
            <a:pPr lvl="1">
              <a:lnSpc>
                <a:spcPct val="107000"/>
              </a:lnSpc>
              <a:spcAft>
                <a:spcPts val="800"/>
              </a:spcAft>
              <a:buSzPts val="1400"/>
            </a:pPr>
            <a:endParaRPr lang="uk-UA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0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ru-RU" sz="4000" b="1" dirty="0" err="1"/>
              <a:t>Модулі</a:t>
            </a:r>
            <a:r>
              <a:rPr lang="ru-RU" sz="4000" b="1" dirty="0"/>
              <a:t> (</a:t>
            </a:r>
            <a:r>
              <a:rPr lang="ru-RU" sz="4000" b="1" dirty="0" err="1"/>
              <a:t>класи</a:t>
            </a:r>
            <a:r>
              <a:rPr lang="ru-RU" sz="4000" b="1" dirty="0"/>
              <a:t>) </a:t>
            </a:r>
            <a:r>
              <a:rPr lang="ru-RU" sz="4000" b="1" dirty="0" err="1"/>
              <a:t>програми</a:t>
            </a:r>
            <a:endParaRPr lang="uk-UA" sz="4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7524" y="1196752"/>
            <a:ext cx="856895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en-US" sz="2200" dirty="0" err="1"/>
              <a:t>Subd.hotel</a:t>
            </a:r>
            <a:r>
              <a:rPr lang="en-US" sz="2200" dirty="0"/>
              <a:t> – </a:t>
            </a:r>
            <a:r>
              <a:rPr lang="ru-RU" sz="2200" noProof="1"/>
              <a:t>клас</a:t>
            </a:r>
            <a:r>
              <a:rPr lang="en-US" sz="2200" dirty="0"/>
              <a:t>, </a:t>
            </a:r>
            <a:r>
              <a:rPr lang="ru-RU" sz="2200" dirty="0"/>
              <a:t>в</a:t>
            </a:r>
            <a:r>
              <a:rPr lang="ru-RU" sz="2200" noProof="1"/>
              <a:t> якому реалізовано вхід в програму і  відкриття </a:t>
            </a:r>
            <a:r>
              <a:rPr lang="uk-UA" sz="2200" noProof="1"/>
              <a:t>головного меню</a:t>
            </a:r>
            <a:r>
              <a:rPr lang="ru-RU" sz="2200" noProof="1"/>
              <a:t>.</a:t>
            </a:r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endParaRPr lang="ru-RU" sz="2200" dirty="0"/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Initial – </a:t>
            </a:r>
            <a:r>
              <a:rPr lang="uk-UA" sz="2200" dirty="0">
                <a:effectLst/>
                <a:ea typeface="Times New Roman" panose="02020603050405020304" pitchFamily="18" charset="0"/>
              </a:rPr>
              <a:t>клас в якому зберігається ініціали (ПІБ) клієнта.</a:t>
            </a:r>
            <a:endParaRPr lang="ru-RU" sz="2200" dirty="0"/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Address – </a:t>
            </a:r>
            <a:r>
              <a:rPr lang="ru-RU" sz="2200" noProof="1"/>
              <a:t>клас, в якому </a:t>
            </a:r>
            <a:r>
              <a:rPr lang="uk-UA" sz="2200" noProof="1"/>
              <a:t>зберігаються дані про місце проживання</a:t>
            </a:r>
            <a:r>
              <a:rPr lang="ru-RU" sz="2200" noProof="1"/>
              <a:t>.</a:t>
            </a:r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endParaRPr lang="ru-RU" sz="2200" dirty="0"/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Date – </a:t>
            </a:r>
            <a:r>
              <a:rPr lang="ru-RU" sz="2200" noProof="1"/>
              <a:t>клас, в якому </a:t>
            </a:r>
            <a:r>
              <a:rPr lang="uk-UA" sz="2200" noProof="1"/>
              <a:t>зберігаються дані про дату народження, дату в’їзду та виїзду</a:t>
            </a:r>
            <a:r>
              <a:rPr lang="ru-RU" sz="2200" noProof="1"/>
              <a:t>.</a:t>
            </a:r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endParaRPr lang="ru-RU" sz="2200" dirty="0"/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Data –</a:t>
            </a:r>
            <a:r>
              <a:rPr lang="uk-UA" sz="2200" dirty="0"/>
              <a:t> клас, в якому зберігаються всі дані про клієнта</a:t>
            </a:r>
            <a:r>
              <a:rPr lang="ru-RU" sz="2200" noProof="1"/>
              <a:t>.</a:t>
            </a:r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endParaRPr lang="ru-RU" sz="2200" dirty="0"/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en-US" sz="2200" dirty="0"/>
              <a:t>Hotel – </a:t>
            </a:r>
            <a:r>
              <a:rPr lang="uk-UA" sz="2200" noProof="1"/>
              <a:t>клас, в якому відбуваються всі маніпуляції з записом та зчитуванням з бази даних</a:t>
            </a:r>
            <a:r>
              <a:rPr lang="ru-RU" sz="2200" noProof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59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3848" y="332656"/>
            <a:ext cx="5646747" cy="850106"/>
          </a:xfrm>
        </p:spPr>
        <p:txBody>
          <a:bodyPr>
            <a:normAutofit fontScale="90000"/>
          </a:bodyPr>
          <a:lstStyle/>
          <a:p>
            <a:r>
              <a:rPr lang="uk-UA" sz="4000" b="1" dirty="0"/>
              <a:t>Алгоритми роботи програми</a:t>
            </a:r>
            <a:endParaRPr lang="uk-UA" sz="4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6063679"/>
            <a:ext cx="37444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Рисунок 1 – </a:t>
            </a:r>
            <a:r>
              <a:rPr lang="uk-UA" dirty="0">
                <a:latin typeface="Times New Roman" panose="02020603050405020304" pitchFamily="18" charset="0"/>
              </a:rPr>
              <a:t>Узагальнена б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лок-схема алгоритму додавання об’єкту</a:t>
            </a:r>
          </a:p>
          <a:p>
            <a:endParaRPr lang="uk-UA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0B76D-9F2B-2B0D-5BF1-18DDE1300004}"/>
              </a:ext>
            </a:extLst>
          </p:cNvPr>
          <p:cNvSpPr txBox="1"/>
          <p:nvPr/>
        </p:nvSpPr>
        <p:spPr>
          <a:xfrm>
            <a:off x="4851115" y="6063679"/>
            <a:ext cx="3744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2 – </a:t>
            </a:r>
            <a:r>
              <a:rPr lang="uk-UA" dirty="0">
                <a:latin typeface="Times New Roman" panose="02020603050405020304" pitchFamily="18" charset="0"/>
              </a:rPr>
              <a:t>Узагальнена б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лок-схема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алгоритму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видалення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об’єкта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1BC56E-48F4-4812-AFB8-EF7603917A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65379"/>
            <a:ext cx="2044123" cy="53771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85471E-8A93-4315-8C01-D9FF774E7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88" y="1268760"/>
            <a:ext cx="1854508" cy="44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254ADA-03A1-F74C-1872-36B8747AA6CA}"/>
              </a:ext>
            </a:extLst>
          </p:cNvPr>
          <p:cNvSpPr txBox="1"/>
          <p:nvPr/>
        </p:nvSpPr>
        <p:spPr>
          <a:xfrm>
            <a:off x="899592" y="6093296"/>
            <a:ext cx="3888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 3 – </a:t>
            </a:r>
            <a:r>
              <a:rPr lang="uk-UA" dirty="0">
                <a:latin typeface="Times New Roman" panose="02020603050405020304" pitchFamily="18" charset="0"/>
              </a:rPr>
              <a:t>Узагальнена б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лок-схема  алгоритму редагування </a:t>
            </a: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даних</a:t>
            </a:r>
            <a:endParaRPr lang="uk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0751F-F986-95E2-77E2-9830D07FE13B}"/>
              </a:ext>
            </a:extLst>
          </p:cNvPr>
          <p:cNvSpPr txBox="1"/>
          <p:nvPr/>
        </p:nvSpPr>
        <p:spPr>
          <a:xfrm>
            <a:off x="5039146" y="6093295"/>
            <a:ext cx="3888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4 – </a:t>
            </a:r>
            <a:r>
              <a:rPr lang="uk-UA" dirty="0">
                <a:latin typeface="Times New Roman" panose="02020603050405020304" pitchFamily="18" charset="0"/>
              </a:rPr>
              <a:t>Узагальнена б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лок-схема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алгоритму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пошуку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об’єкта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80F333-31FD-4700-ACFE-099B9C35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8373"/>
            <a:ext cx="2742565" cy="5974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63CFA-9DBF-453F-B3E0-3EED38591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-99392"/>
            <a:ext cx="226885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9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2EAA9A-835B-E9AA-D9F3-00F457CCA760}"/>
              </a:ext>
            </a:extLst>
          </p:cNvPr>
          <p:cNvSpPr txBox="1"/>
          <p:nvPr/>
        </p:nvSpPr>
        <p:spPr>
          <a:xfrm>
            <a:off x="500046" y="6260196"/>
            <a:ext cx="8325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"/>
              </a:spcBef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5 – </a:t>
            </a:r>
            <a:r>
              <a:rPr lang="uk-UA" dirty="0">
                <a:latin typeface="Times New Roman" panose="02020603050405020304" pitchFamily="18" charset="0"/>
              </a:rPr>
              <a:t>Узагальнена б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лок-схема роботи програми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2161FF-6697-47D9-B7B0-FBA05CA20F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6" y="116632"/>
            <a:ext cx="7800768" cy="60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ctr"/>
            <a:r>
              <a:rPr lang="uk-UA" sz="4000" b="1" dirty="0">
                <a:latin typeface="+mj-lt"/>
              </a:rPr>
              <a:t>Вимоги до графічного інтерфейсу користувача</a:t>
            </a:r>
            <a:endParaRPr lang="uk-UA" sz="4000" dirty="0"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1772816"/>
            <a:ext cx="878497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uk-UA" sz="2200" dirty="0"/>
              <a:t>Робоча мова інтерфейсу – українська.</a:t>
            </a:r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endParaRPr lang="uk-UA" sz="2200" dirty="0"/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uk-UA" sz="2200" dirty="0"/>
              <a:t>Використання термінів, зрозумілих користувачеві. </a:t>
            </a:r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endParaRPr lang="uk-UA" sz="2200" dirty="0"/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uk-UA" sz="2200" dirty="0"/>
              <a:t>Навігаційна панель (меню), яка забезпечує перегляд, редагування, додавання та зчитування даних.</a:t>
            </a:r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endParaRPr lang="uk-UA" sz="2200" dirty="0"/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uk-UA" sz="2200" dirty="0"/>
              <a:t>«Посібник користувача», що містить інструкції з використання програми.</a:t>
            </a:r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endParaRPr lang="uk-UA" sz="2200" dirty="0"/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uk-UA" sz="2200" dirty="0"/>
              <a:t>Повідомлення про некоректно введені дані.</a:t>
            </a:r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endParaRPr lang="uk-UA" sz="2200" dirty="0"/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uk-UA" sz="2200" dirty="0"/>
              <a:t>Колірна гамма повинна наслідувати загальноприйняті рекомендації.</a:t>
            </a:r>
          </a:p>
        </p:txBody>
      </p:sp>
    </p:spTree>
    <p:extLst>
      <p:ext uri="{BB962C8B-B14F-4D97-AF65-F5344CB8AC3E}">
        <p14:creationId xmlns:p14="http://schemas.microsoft.com/office/powerpoint/2010/main" val="1861538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FC980E-F1FB-458C-8CC0-00FFD296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1" y="1177784"/>
            <a:ext cx="5410955" cy="36962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Опис користувацького інтерфейсу</a:t>
            </a:r>
            <a:endParaRPr lang="uk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7E8C1-ECD2-9170-DDF2-AB40BF89314D}"/>
              </a:ext>
            </a:extLst>
          </p:cNvPr>
          <p:cNvSpPr txBox="1"/>
          <p:nvPr/>
        </p:nvSpPr>
        <p:spPr>
          <a:xfrm>
            <a:off x="17270" y="4882756"/>
            <a:ext cx="3845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</a:t>
            </a:r>
            <a:r>
              <a:rPr lang="uk-UA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uk-UA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uk-UA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Головне</a:t>
            </a:r>
            <a:r>
              <a:rPr lang="uk-UA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вікно</a:t>
            </a:r>
            <a:r>
              <a:rPr lang="uk-UA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програми</a:t>
            </a:r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575394-CA8A-3E04-C853-0100ADD3A02D}"/>
              </a:ext>
            </a:extLst>
          </p:cNvPr>
          <p:cNvSpPr txBox="1"/>
          <p:nvPr/>
        </p:nvSpPr>
        <p:spPr>
          <a:xfrm>
            <a:off x="4232647" y="559518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</a:t>
            </a:r>
            <a:r>
              <a:rPr lang="ru-RU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spc="-15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ікно</a:t>
            </a:r>
            <a:r>
              <a:rPr lang="ru-RU" sz="1800" spc="-1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noProof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програми для додавання</a:t>
            </a:r>
            <a:endParaRPr lang="ru-RU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noProof="1">
                <a:latin typeface="Times New Roman" panose="02020603050405020304" pitchFamily="18" charset="0"/>
                <a:ea typeface="Times New Roman" panose="02020603050405020304" pitchFamily="18" charset="0"/>
              </a:rPr>
              <a:t>даних</a:t>
            </a:r>
            <a:endParaRPr lang="ru-RU" sz="1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11E3EB-2350-4608-9FB9-5DDC7DF3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08" y="1681482"/>
            <a:ext cx="5264422" cy="38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741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511</Words>
  <Application>Microsoft Office PowerPoint</Application>
  <PresentationFormat>Экран (4:3)</PresentationFormat>
  <Paragraphs>74</Paragraphs>
  <Slides>13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Тема Office</vt:lpstr>
      <vt:lpstr>КУРСОВИЙ ПРОЄКТ на тему: Система управління базою даних  «Готель»   з дисципліни Принципи конструювання програмного забезпечення </vt:lpstr>
      <vt:lpstr>Мета роботи та постановка задачі</vt:lpstr>
      <vt:lpstr>Вихідні дані до проєкту</vt:lpstr>
      <vt:lpstr>Модулі (класи) програми</vt:lpstr>
      <vt:lpstr>Алгоритми роботи програми</vt:lpstr>
      <vt:lpstr>Презентация PowerPoint</vt:lpstr>
      <vt:lpstr>Презентация PowerPoint</vt:lpstr>
      <vt:lpstr>Вимоги до графічного інтерфейсу користувача</vt:lpstr>
      <vt:lpstr>Опис користувацького інтерфейсу</vt:lpstr>
      <vt:lpstr>Опис користувацького інтерфейсу</vt:lpstr>
      <vt:lpstr>Опис користувацького інтерфейсу</vt:lpstr>
      <vt:lpstr>ВИСНОВКИ</vt:lpstr>
      <vt:lpstr>Відео-ролик роботи програми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КУРСОВИЙ ПРОЄКТ на тему: гра «Блокада»  з дисципліни Принципи конструювання програмного забезпечення</dc:title>
  <dc:creator>User</dc:creator>
  <cp:lastModifiedBy>Yuliia Khudenko</cp:lastModifiedBy>
  <cp:revision>22</cp:revision>
  <dcterms:created xsi:type="dcterms:W3CDTF">2022-12-05T10:56:23Z</dcterms:created>
  <dcterms:modified xsi:type="dcterms:W3CDTF">2024-10-27T15:48:24Z</dcterms:modified>
</cp:coreProperties>
</file>